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77599" autoAdjust="0"/>
  </p:normalViewPr>
  <p:slideViewPr>
    <p:cSldViewPr>
      <p:cViewPr varScale="1">
        <p:scale>
          <a:sx n="134" d="100"/>
          <a:sy n="134" d="100"/>
        </p:scale>
        <p:origin x="-78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D229-A8DF-49C5-A9D8-87EBF1BE8377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CF6-1C12-4E3E-8CB5-DBB4D4BB7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uf8SSJajy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XDIpz9cp4Ko" TargetMode="External"/><Relationship Id="rId4" Type="http://schemas.openxmlformats.org/officeDocument/2006/relationships/hyperlink" Target="https://www.youtube.com/watch?v=QsTiBxNl-MI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ahVJNnoZ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ovT90wYrVk4" TargetMode="External"/><Relationship Id="rId4" Type="http://schemas.openxmlformats.org/officeDocument/2006/relationships/hyperlink" Target="https://www.youtube.com/watch?v=ewr0UhTvI7U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uDbmpG3pmo" TargetMode="External"/><Relationship Id="rId3" Type="http://schemas.openxmlformats.org/officeDocument/2006/relationships/hyperlink" Target="https://www.youtube.com/watch?v=6ZaBLzfTF3Q" TargetMode="External"/><Relationship Id="rId7" Type="http://schemas.openxmlformats.org/officeDocument/2006/relationships/hyperlink" Target="https://www.youtube.com/watch?v=AZRDI5wSWM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Uh6sheyQmKI&amp;list=RDQMaCwG83BqzrY&amp;index=9" TargetMode="External"/><Relationship Id="rId5" Type="http://schemas.openxmlformats.org/officeDocument/2006/relationships/hyperlink" Target="https://www.youtube.com/watch?v=5ARBjmoHAII" TargetMode="External"/><Relationship Id="rId4" Type="http://schemas.openxmlformats.org/officeDocument/2006/relationships/hyperlink" Target="https://www.youtube.com/watch?v=lG8gZyivH-A" TargetMode="External"/><Relationship Id="rId9" Type="http://schemas.openxmlformats.org/officeDocument/2006/relationships/hyperlink" Target="https://www.youtube.com/watch?v=OHf0IFfSDro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rXAGY1dm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2LabZZOBuI" TargetMode="External"/><Relationship Id="rId3" Type="http://schemas.openxmlformats.org/officeDocument/2006/relationships/hyperlink" Target="https://www.youtube.com/watch?v=eW0lmOBrxHk" TargetMode="External"/><Relationship Id="rId7" Type="http://schemas.openxmlformats.org/officeDocument/2006/relationships/hyperlink" Target="https://www.youtube.com/watch?v=23VflsU3kZ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3Z7BcAMOSWM" TargetMode="External"/><Relationship Id="rId5" Type="http://schemas.openxmlformats.org/officeDocument/2006/relationships/hyperlink" Target="https://www.youtube.com/watch?v=l8OCIHmE3_U" TargetMode="External"/><Relationship Id="rId10" Type="http://schemas.openxmlformats.org/officeDocument/2006/relationships/hyperlink" Target="https://www.youtube.com/watch?v=J2yV9PnGeSc" TargetMode="External"/><Relationship Id="rId4" Type="http://schemas.openxmlformats.org/officeDocument/2006/relationships/hyperlink" Target="https://www.youtube.com/watch?v=66UdZWZgfWY" TargetMode="External"/><Relationship Id="rId9" Type="http://schemas.openxmlformats.org/officeDocument/2006/relationships/hyperlink" Target="https://www.youtube.com/watch?v=Re45k__zkJ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https://www.youtube.com/watch?v=6uf8SSJajyM</a:t>
            </a:r>
            <a:r>
              <a:rPr lang="hr-HR" dirty="0" smtClean="0"/>
              <a:t> – bore</a:t>
            </a:r>
            <a:r>
              <a:rPr lang="hr-HR" baseline="0" dirty="0" smtClean="0"/>
              <a:t> i rasjedi</a:t>
            </a:r>
          </a:p>
          <a:p>
            <a:r>
              <a:rPr lang="hr-HR" dirty="0" smtClean="0">
                <a:hlinkClick r:id="rId4"/>
              </a:rPr>
              <a:t>https://www.youtube.com/watch?v=QsTiBxNl-MI</a:t>
            </a:r>
            <a:r>
              <a:rPr lang="hr-HR" dirty="0" smtClean="0"/>
              <a:t> – bore i rasjedi2</a:t>
            </a:r>
          </a:p>
          <a:p>
            <a:r>
              <a:rPr lang="hr-HR" dirty="0" smtClean="0">
                <a:hlinkClick r:id="rId5"/>
              </a:rPr>
              <a:t>https://www.youtube.com/watch?v=XDIpz9cp4Ko</a:t>
            </a:r>
            <a:r>
              <a:rPr lang="hr-HR" dirty="0" smtClean="0"/>
              <a:t> – bore i rasjedi 3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Tektonika ploča – 240 milijuna godina u prošlost i 250 milijuna godina u budućnost </a:t>
            </a:r>
            <a:r>
              <a:rPr lang="hr-HR" dirty="0" smtClean="0">
                <a:hlinkClick r:id="rId3"/>
              </a:rPr>
              <a:t>https://www.youtube.com/watch?v=uLahVJNnoZ4</a:t>
            </a:r>
            <a:endParaRPr lang="hr-HR" dirty="0" smtClean="0"/>
          </a:p>
          <a:p>
            <a:r>
              <a:rPr lang="hr-HR" dirty="0" smtClean="0"/>
              <a:t>Plate</a:t>
            </a:r>
            <a:r>
              <a:rPr lang="hr-HR" baseline="0" dirty="0" smtClean="0"/>
              <a:t> tectonic evolution </a:t>
            </a:r>
            <a:r>
              <a:rPr lang="hr-HR" dirty="0" smtClean="0">
                <a:hlinkClick r:id="rId4"/>
              </a:rPr>
              <a:t>https://www.youtube.com/watch?v=ewr0UhTvI7U</a:t>
            </a:r>
            <a:endParaRPr lang="hr-HR" dirty="0" smtClean="0"/>
          </a:p>
          <a:p>
            <a:r>
              <a:rPr lang="hr-HR" dirty="0" smtClean="0"/>
              <a:t>Evolucija</a:t>
            </a:r>
            <a:r>
              <a:rPr lang="hr-HR" baseline="0" dirty="0" smtClean="0"/>
              <a:t> tektonika ploča – animacija: </a:t>
            </a:r>
            <a:r>
              <a:rPr lang="hr-HR" dirty="0" smtClean="0">
                <a:hlinkClick r:id="rId5"/>
              </a:rPr>
              <a:t>https://www.youtube.com/watch?v=ovT90wYrVk4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https://www.youtube.com/watch?v=6ZaBLzfTF3Q</a:t>
            </a:r>
            <a:r>
              <a:rPr lang="hr-HR" dirty="0" smtClean="0"/>
              <a:t> Krakatau 1</a:t>
            </a:r>
          </a:p>
          <a:p>
            <a:r>
              <a:rPr lang="hr-HR" dirty="0" smtClean="0">
                <a:hlinkClick r:id="rId4"/>
              </a:rPr>
              <a:t>https://www.youtube.com/watch?v=lG8gZyivH-A</a:t>
            </a:r>
            <a:r>
              <a:rPr lang="hr-HR" dirty="0" smtClean="0"/>
              <a:t> – Erupcija snimljena izbliza s dronom</a:t>
            </a:r>
          </a:p>
          <a:p>
            <a:r>
              <a:rPr lang="hr-HR" dirty="0" smtClean="0">
                <a:hlinkClick r:id="rId5"/>
              </a:rPr>
              <a:t>https://www.youtube.com/watch?v=5ARBjmoHAII</a:t>
            </a:r>
            <a:r>
              <a:rPr lang="hr-HR" dirty="0" smtClean="0"/>
              <a:t> –</a:t>
            </a:r>
            <a:r>
              <a:rPr lang="hr-HR" baseline="0" dirty="0" smtClean="0"/>
              <a:t> Kratki dokumentarni film</a:t>
            </a:r>
          </a:p>
          <a:p>
            <a:r>
              <a:rPr lang="hr-HR" dirty="0" smtClean="0">
                <a:hlinkClick r:id="rId6"/>
              </a:rPr>
              <a:t>https://www.youtube.com/watch?v=Uh6sheyQmKI&amp;list=RDQMaCwG83BqzrY&amp;index=9</a:t>
            </a:r>
            <a:r>
              <a:rPr lang="hr-HR" dirty="0" smtClean="0"/>
              <a:t> – snimke erupcije</a:t>
            </a:r>
          </a:p>
          <a:p>
            <a:r>
              <a:rPr lang="hr-HR" dirty="0" smtClean="0">
                <a:hlinkClick r:id="rId7"/>
              </a:rPr>
              <a:t>https://www.youtube.com/watch?v=AZRDI5wSWMQ</a:t>
            </a:r>
            <a:r>
              <a:rPr lang="hr-HR" dirty="0" smtClean="0"/>
              <a:t> – noćne snimke</a:t>
            </a:r>
          </a:p>
          <a:p>
            <a:r>
              <a:rPr lang="hr-HR" dirty="0" smtClean="0"/>
              <a:t>Vijest Al Jazeera </a:t>
            </a:r>
            <a:r>
              <a:rPr lang="hr-HR" dirty="0" smtClean="0">
                <a:hlinkClick r:id="rId8"/>
              </a:rPr>
              <a:t>https://www.youtube.com/watch?v=9uDbmpG3pmo</a:t>
            </a:r>
            <a:endParaRPr lang="hr-HR" dirty="0" smtClean="0"/>
          </a:p>
          <a:p>
            <a:r>
              <a:rPr lang="hr-HR" dirty="0" smtClean="0"/>
              <a:t>TV kalendar – erupcija vulkana Krakatau:</a:t>
            </a:r>
            <a:r>
              <a:rPr lang="hr-HR" baseline="0" dirty="0" smtClean="0"/>
              <a:t> </a:t>
            </a:r>
            <a:r>
              <a:rPr lang="hr-HR" dirty="0" smtClean="0">
                <a:hlinkClick r:id="rId9"/>
              </a:rPr>
              <a:t>https://www.youtube.com/watch?v=OHf0IFfSDro</a:t>
            </a:r>
            <a:r>
              <a:rPr lang="hr-HR" dirty="0" smtClean="0"/>
              <a:t> (početak</a:t>
            </a:r>
            <a:r>
              <a:rPr lang="hr-HR" baseline="0" dirty="0" smtClean="0"/>
              <a:t> na 3:32: https://youtu.be/OHf0IFfSDro?t=212 )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4F10-39B2-4D27-AF24-A7B4A8B9EA91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Razlikuje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unutarnje od vanjskih procesa,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najmanje jedan unutarnji proces,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 utjecaj na promjenjivost reljefa,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djelovanje unutarnjih procesa na nastanak i oblikovanjereljefa,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pomicanje razlomljenih dijelova Zemljine kore s pomoću crteža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https://www.youtube.com/watch?v=ryrXAGY1dmE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Geološka</a:t>
            </a:r>
            <a:r>
              <a:rPr lang="hr-HR" baseline="0" dirty="0" smtClean="0"/>
              <a:t> prošlost – pomicanje tektonskih ploča: https://www.youtube.com/watch?v=bubUYPc0KRQ</a:t>
            </a:r>
          </a:p>
          <a:p>
            <a:endParaRPr lang="hr-HR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Poveznice na sljedećem</a:t>
            </a:r>
            <a:r>
              <a:rPr lang="hr-HR" baseline="0" dirty="0" smtClean="0"/>
              <a:t> slajdu.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Nastanak Islanda: </a:t>
            </a:r>
            <a:r>
              <a:rPr lang="hr-HR" dirty="0" smtClean="0">
                <a:hlinkClick r:id="rId3"/>
              </a:rPr>
              <a:t>https://www.youtube.com/watch?v=eW0lmOBrxHk</a:t>
            </a:r>
            <a:endParaRPr lang="hr-HR" dirty="0" smtClean="0"/>
          </a:p>
          <a:p>
            <a:r>
              <a:rPr lang="hr-HR" dirty="0" smtClean="0"/>
              <a:t>Kako su nastali Havaji: </a:t>
            </a:r>
            <a:r>
              <a:rPr lang="hr-HR" dirty="0" smtClean="0">
                <a:hlinkClick r:id="rId4"/>
              </a:rPr>
              <a:t>https://www.youtube.com/watch?v=66UdZWZgfWY</a:t>
            </a:r>
            <a:endParaRPr lang="hr-HR" dirty="0" smtClean="0"/>
          </a:p>
          <a:p>
            <a:r>
              <a:rPr lang="hr-HR" dirty="0" smtClean="0"/>
              <a:t>Kako je nastala Himalaja: </a:t>
            </a:r>
            <a:r>
              <a:rPr lang="hr-HR" dirty="0" smtClean="0">
                <a:hlinkClick r:id="rId5"/>
              </a:rPr>
              <a:t>https://www.youtube.com/watch?v=l8OCIHmE3_U</a:t>
            </a:r>
            <a:endParaRPr lang="hr-HR" dirty="0" smtClean="0"/>
          </a:p>
          <a:p>
            <a:r>
              <a:rPr lang="hr-HR" dirty="0" smtClean="0"/>
              <a:t>Kako je nastala Himalaja – Svijet</a:t>
            </a:r>
            <a:r>
              <a:rPr lang="hr-HR" baseline="0" dirty="0" smtClean="0"/>
              <a:t> geografije: </a:t>
            </a:r>
            <a:r>
              <a:rPr lang="hr-HR" dirty="0" smtClean="0">
                <a:hlinkClick r:id="rId6"/>
              </a:rPr>
              <a:t>https://www.youtube.com/watch?v=3Z7BcAMOSWM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Trailer – San Andreas: </a:t>
            </a:r>
            <a:r>
              <a:rPr lang="hr-HR" dirty="0" smtClean="0">
                <a:hlinkClick r:id="rId7"/>
              </a:rPr>
              <a:t>https://www.youtube.com/watch?v=23VflsU3kZE</a:t>
            </a:r>
            <a:endParaRPr lang="hr-HR" dirty="0" smtClean="0"/>
          </a:p>
          <a:p>
            <a:r>
              <a:rPr lang="hr-HR" dirty="0" smtClean="0"/>
              <a:t>Rasjed</a:t>
            </a:r>
            <a:r>
              <a:rPr lang="hr-HR" baseline="0" dirty="0" smtClean="0"/>
              <a:t> San Andreas: </a:t>
            </a:r>
            <a:r>
              <a:rPr lang="hr-HR" dirty="0" smtClean="0">
                <a:hlinkClick r:id="rId8"/>
              </a:rPr>
              <a:t>https://www.youtube.com/watch?v=J2LabZZOBuI</a:t>
            </a:r>
            <a:endParaRPr lang="hr-HR" dirty="0" smtClean="0"/>
          </a:p>
          <a:p>
            <a:r>
              <a:rPr lang="hr-HR" dirty="0" smtClean="0"/>
              <a:t>Let iznad</a:t>
            </a:r>
            <a:r>
              <a:rPr lang="hr-HR" baseline="0" dirty="0" smtClean="0"/>
              <a:t> San Andreasa: </a:t>
            </a:r>
            <a:r>
              <a:rPr lang="hr-HR" dirty="0" smtClean="0">
                <a:hlinkClick r:id="rId9"/>
              </a:rPr>
              <a:t>https://www.youtube.com/watch?v=Re45k__zkJM</a:t>
            </a:r>
            <a:endParaRPr lang="hr-HR" dirty="0" smtClean="0"/>
          </a:p>
          <a:p>
            <a:r>
              <a:rPr lang="hr-HR" dirty="0" smtClean="0"/>
              <a:t>Rasjed</a:t>
            </a:r>
            <a:r>
              <a:rPr lang="hr-HR" baseline="0" dirty="0" smtClean="0"/>
              <a:t> San Andreas, animacija: </a:t>
            </a:r>
            <a:r>
              <a:rPr lang="hr-HR" dirty="0" smtClean="0">
                <a:hlinkClick r:id="rId10"/>
              </a:rPr>
              <a:t>https://www.youtube.com/watch?v=J2yV9PnGeSc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 t="42413" r="2439" b="39378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T90wYrVk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Hf0IFfSDro?t=2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rXAGY1dm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ttps://www.youtube.com/watch?v=J2yV9PnGeSc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youtube.com/watch?v=3Z7BcAMOSW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6UdZWZgfWY" TargetMode="External"/><Relationship Id="rId5" Type="http://schemas.openxmlformats.org/officeDocument/2006/relationships/hyperlink" Target="https://www.youtube.com/watch?v=eW0lmOBrxHk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Nemirna Zemlja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Reljef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882650"/>
            <a:ext cx="8385175" cy="904875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dirty="0" smtClean="0"/>
              <a:t>Bore i rasjedi</a:t>
            </a:r>
            <a:br>
              <a:rPr lang="hr-HR" sz="3100" dirty="0" smtClean="0"/>
            </a:br>
            <a:r>
              <a:rPr lang="hr-HR" sz="2000" dirty="0" smtClean="0"/>
              <a:t> Na mjestima jakog pritiska slojevi se stišću, pucaju, svijaju, pomiču.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7089" y="2282825"/>
            <a:ext cx="3078311" cy="25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321380"/>
            <a:ext cx="362352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95899" y="1546225"/>
            <a:ext cx="3679825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Svijanjem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slojeva nastaju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bore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boranje</a:t>
            </a: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89037"/>
            <a:ext cx="4295775" cy="706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Pomicanjem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slojeva nastaju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rasjedi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rasjedanje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8750" y="2873375"/>
            <a:ext cx="1749425" cy="1085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Nastaju gore i planine.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Kako unutarnje sile oblikuju reljef?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Unutarnje sile razlamaju, spuštaju i izdižu Zemljinu površinu.</a:t>
            </a:r>
          </a:p>
          <a:p>
            <a:r>
              <a:rPr lang="hr-HR" dirty="0" smtClean="0"/>
              <a:t>Kako vanjske sile i procesi preoblikuju reljef?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Vanjske sile i procesi uravnjuju Zemljinu površinu.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212"/>
            <a:ext cx="8229600" cy="357986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Što se događa sa magmom unutrašnjosti Zemlje?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Magma struji.</a:t>
            </a:r>
          </a:p>
          <a:p>
            <a:r>
              <a:rPr lang="hr-HR" dirty="0" smtClean="0"/>
              <a:t>Zašto magma struji?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Zbog topline.</a:t>
            </a:r>
          </a:p>
          <a:p>
            <a:r>
              <a:rPr lang="hr-HR" dirty="0" smtClean="0"/>
              <a:t>Kako magma djeluje na </a:t>
            </a:r>
            <a:br>
              <a:rPr lang="hr-HR" dirty="0" smtClean="0"/>
            </a:br>
            <a:r>
              <a:rPr lang="hr-HR" dirty="0" smtClean="0"/>
              <a:t>Zemljinu koru?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Pritišće je.</a:t>
            </a:r>
          </a:p>
          <a:p>
            <a:r>
              <a:rPr lang="hr-HR" dirty="0" smtClean="0"/>
              <a:t>Zašto magma pritišće Zemljinu koru?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Jer struji i vruća je.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1968500"/>
            <a:ext cx="3779474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200"/>
            <a:ext cx="8229600" cy="5937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126"/>
            <a:ext cx="2968625" cy="3838574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Kako se zove gornji sloj plašta i Zemljina kora?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Litosfera.</a:t>
            </a:r>
          </a:p>
          <a:p>
            <a:r>
              <a:rPr lang="hr-HR" dirty="0" smtClean="0"/>
              <a:t>Koje posljedice nastaju usljed djelovanja magme na Zemljinu koru?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Nastaju goleme pukotine u Zemljinoj kori i gornjem sloju plašta.</a:t>
            </a:r>
          </a:p>
          <a:p>
            <a:r>
              <a:rPr lang="hr-HR" dirty="0" smtClean="0"/>
              <a:t>Kako se zovu dijelovi razlomljene Zemljine kore i gornjeg dijela plašta?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Litosferne ploče.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175" y="882650"/>
            <a:ext cx="5356225" cy="38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3337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250"/>
            <a:ext cx="4959350" cy="3778249"/>
          </a:xfrm>
        </p:spPr>
        <p:txBody>
          <a:bodyPr>
            <a:normAutofit fontScale="47500" lnSpcReduction="20000"/>
          </a:bodyPr>
          <a:lstStyle/>
          <a:p>
            <a:r>
              <a:rPr lang="hr-HR" sz="3400" dirty="0" smtClean="0"/>
              <a:t>Navedite gibanja litosfernih ploča. </a:t>
            </a:r>
          </a:p>
          <a:p>
            <a:r>
              <a:rPr lang="hr-HR" sz="3400" dirty="0" smtClean="0"/>
              <a:t>Koji reljefni oblici nastaju zbog razmicanja litosfernih ploča?</a:t>
            </a:r>
          </a:p>
          <a:p>
            <a:r>
              <a:rPr lang="hr-HR" sz="3400" dirty="0" smtClean="0">
                <a:solidFill>
                  <a:srgbClr val="FF0000"/>
                </a:solidFill>
              </a:rPr>
              <a:t>Nova Zemljina kora – podmorski lanci, vulkanski otoci.</a:t>
            </a:r>
          </a:p>
          <a:p>
            <a:r>
              <a:rPr lang="hr-HR" sz="3400" dirty="0" smtClean="0"/>
              <a:t>Navedite jedan primjer podmorskih planinskih lanaca i vulkanskih otoka.</a:t>
            </a:r>
          </a:p>
          <a:p>
            <a:r>
              <a:rPr lang="hr-HR" sz="3400" dirty="0" smtClean="0">
                <a:solidFill>
                  <a:srgbClr val="FF0000"/>
                </a:solidFill>
              </a:rPr>
              <a:t>Srednjooceanskihrbat u Atlantskom oceani, otok Island, Hawaii.</a:t>
            </a:r>
          </a:p>
          <a:p>
            <a:r>
              <a:rPr lang="hr-HR" sz="3400" dirty="0" smtClean="0"/>
              <a:t>Koji reljefni oblici nastaju zbog podvlačenja litosfernih ploča?</a:t>
            </a:r>
          </a:p>
          <a:p>
            <a:r>
              <a:rPr lang="hr-HR" sz="3400" dirty="0" smtClean="0">
                <a:solidFill>
                  <a:srgbClr val="FF0000"/>
                </a:solidFill>
              </a:rPr>
              <a:t>Dubokomorski jarak, planinski lanci.</a:t>
            </a:r>
          </a:p>
          <a:p>
            <a:r>
              <a:rPr lang="hr-HR" sz="3400" dirty="0" smtClean="0"/>
              <a:t>Što se događa u reljefu Zemlje zbog smicanja litosfernih ploča? </a:t>
            </a:r>
          </a:p>
          <a:p>
            <a:r>
              <a:rPr lang="hr-HR" sz="3400" dirty="0" smtClean="0">
                <a:solidFill>
                  <a:srgbClr val="FF0000"/>
                </a:solidFill>
              </a:rPr>
              <a:t>Česti i snažni potresi.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64966"/>
          <a:stretch>
            <a:fillRect/>
          </a:stretch>
        </p:blipFill>
        <p:spPr bwMode="auto">
          <a:xfrm>
            <a:off x="5597525" y="991947"/>
            <a:ext cx="3425825" cy="13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7771" b="30501"/>
          <a:stretch>
            <a:fillRect/>
          </a:stretch>
        </p:blipFill>
        <p:spPr bwMode="auto">
          <a:xfrm>
            <a:off x="5610225" y="2451100"/>
            <a:ext cx="3425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8704" b="1636"/>
          <a:stretch>
            <a:fillRect/>
          </a:stretch>
        </p:blipFill>
        <p:spPr bwMode="auto">
          <a:xfrm>
            <a:off x="5568950" y="3717925"/>
            <a:ext cx="3425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250"/>
            <a:ext cx="8229600" cy="3778250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Što se događa sa slojevima Zemljine kore na mjestima jakog pritiska?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Svijaju se, stišću, pucaju, pomiču.</a:t>
            </a:r>
          </a:p>
          <a:p>
            <a:r>
              <a:rPr lang="hr-HR" dirty="0" smtClean="0"/>
              <a:t>Što nastaje u slojevima Zemljine kore usljed svijanja slojeva?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Bore</a:t>
            </a:r>
          </a:p>
          <a:p>
            <a:r>
              <a:rPr lang="hr-HR" dirty="0" smtClean="0"/>
              <a:t>Kako nazivamo proces svijanja slojeva Zemljine kore?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Boranje.</a:t>
            </a:r>
          </a:p>
          <a:p>
            <a:r>
              <a:rPr lang="hr-HR" dirty="0" smtClean="0"/>
              <a:t>Što nastaje u slojevima Zemljine kore usljed pomicanja slojeva?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Rasjedi.</a:t>
            </a:r>
          </a:p>
          <a:p>
            <a:r>
              <a:rPr lang="hr-HR" dirty="0" smtClean="0"/>
              <a:t>Kako nazivamo proces pomicanja slojeva Zemljine kore?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Rasjedanje.</a:t>
            </a:r>
          </a:p>
          <a:p>
            <a:r>
              <a:rPr lang="hr-HR" dirty="0" smtClean="0"/>
              <a:t>Koji reljefni oblici nastaju rasjedanjem i boranjem 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Gore i planine.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hlinkClick r:id="rId3"/>
              </a:rPr>
              <a:t>Kako su nastali kontinenti?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00" y="822325"/>
            <a:ext cx="2400300" cy="419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0" y="1485900"/>
            <a:ext cx="4485092" cy="32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Svjetlana\AppData\Local\Microsoft\Windows\Temporary Internet Files\Content.IE5\LFCJFN70\37-puzzle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25310">
            <a:off x="187008" y="2114204"/>
            <a:ext cx="1594874" cy="1919166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20348859">
            <a:off x="3020686" y="3263012"/>
            <a:ext cx="550229" cy="3028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/>
          <p:cNvSpPr/>
          <p:nvPr/>
        </p:nvSpPr>
        <p:spPr>
          <a:xfrm rot="7802829">
            <a:off x="4003948" y="2782268"/>
            <a:ext cx="550229" cy="3028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771550"/>
            <a:ext cx="8397875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hlinkClick r:id="rId3"/>
              </a:rPr>
              <a:t>Erupcija vulkana Krakatau</a:t>
            </a:r>
            <a:endParaRPr lang="hr-HR" sz="13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Gdje se nalazi Krakatau?</a:t>
            </a:r>
          </a:p>
          <a:p>
            <a:r>
              <a:rPr lang="hr-HR" dirty="0" smtClean="0"/>
              <a:t>Zašto se na nekim područjima javljaju vulkani?</a:t>
            </a:r>
          </a:p>
          <a:p>
            <a:r>
              <a:rPr lang="hr-HR" dirty="0" smtClean="0"/>
              <a:t>Kako unutarnje sile i procesi djeluju na oblikovanje reljefa?</a:t>
            </a:r>
          </a:p>
          <a:p>
            <a:r>
              <a:rPr lang="hr-HR" dirty="0" smtClean="0"/>
              <a:t>Što bi se dogodilo kada bi na oblikovanje reljefadjelovale samo unutarnje sile i procesi?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24637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14366" y="1420781"/>
            <a:ext cx="8229600" cy="370527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21" name="Block Arc 20"/>
          <p:cNvSpPr/>
          <p:nvPr/>
        </p:nvSpPr>
        <p:spPr>
          <a:xfrm>
            <a:off x="1428728" y="2500331"/>
            <a:ext cx="6500858" cy="5143536"/>
          </a:xfrm>
          <a:prstGeom prst="blockArc">
            <a:avLst>
              <a:gd name="adj1" fmla="val 10751653"/>
              <a:gd name="adj2" fmla="val 68496"/>
              <a:gd name="adj3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2" name="Sun 21"/>
          <p:cNvSpPr/>
          <p:nvPr/>
        </p:nvSpPr>
        <p:spPr>
          <a:xfrm>
            <a:off x="0" y="581025"/>
            <a:ext cx="1928826" cy="171451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3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2400" y="520700"/>
            <a:ext cx="1744675" cy="1836115"/>
          </a:xfrm>
          <a:prstGeom prst="rect">
            <a:avLst/>
          </a:prstGeom>
          <a:noFill/>
        </p:spPr>
      </p:pic>
      <p:pic>
        <p:nvPicPr>
          <p:cNvPr id="24" name="Picture 3" descr="C:\Users\Svjetlana\AppData\Local\Microsoft\Windows\Temporary Internet Files\Content.IE5\8OC5G8SY\MM90004664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0510">
            <a:off x="2084522" y="1533583"/>
            <a:ext cx="1785950" cy="1483247"/>
          </a:xfrm>
          <a:prstGeom prst="rect">
            <a:avLst/>
          </a:prstGeom>
          <a:noFill/>
        </p:spPr>
      </p:pic>
      <p:pic>
        <p:nvPicPr>
          <p:cNvPr id="25" name="Picture 5" descr="C:\Users\Svjetlana\AppData\Local\Microsoft\Windows\Temporary Internet Files\Content.IE5\LP68KNRA\MC9000567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85885"/>
            <a:ext cx="1518818" cy="1796796"/>
          </a:xfrm>
          <a:prstGeom prst="rect">
            <a:avLst/>
          </a:prstGeom>
          <a:noFill/>
        </p:spPr>
      </p:pic>
      <p:pic>
        <p:nvPicPr>
          <p:cNvPr id="26" name="Picture 6" descr="C:\Users\Svjetlana\AppData\Local\Microsoft\Windows\Temporary Internet Files\Content.IE5\0MWS68IU\MC9001049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77667">
            <a:off x="875927" y="2864986"/>
            <a:ext cx="1826057" cy="1826057"/>
          </a:xfrm>
          <a:prstGeom prst="rect">
            <a:avLst/>
          </a:prstGeom>
          <a:noFill/>
        </p:spPr>
      </p:pic>
      <p:sp>
        <p:nvSpPr>
          <p:cNvPr id="27" name="Chord 26"/>
          <p:cNvSpPr/>
          <p:nvPr/>
        </p:nvSpPr>
        <p:spPr>
          <a:xfrm rot="6686631">
            <a:off x="2214759" y="3133169"/>
            <a:ext cx="4969408" cy="5295831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1314456" y="5143537"/>
            <a:ext cx="664373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Picture 9" descr="C:\Users\Svjetlana\AppData\Local\Microsoft\Windows\Temporary Internet Files\Content.IE5\8OC5G8SY\MC90041353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6795">
            <a:off x="6376482" y="2138662"/>
            <a:ext cx="1850521" cy="155514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3357554" y="761999"/>
            <a:ext cx="2286016" cy="309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Vanjski čimbenici</a:t>
            </a:r>
            <a:endParaRPr lang="hr-HR" dirty="0"/>
          </a:p>
        </p:txBody>
      </p:sp>
      <p:sp>
        <p:nvSpPr>
          <p:cNvPr id="31" name="Lightning Bolt 30"/>
          <p:cNvSpPr/>
          <p:nvPr/>
        </p:nvSpPr>
        <p:spPr>
          <a:xfrm>
            <a:off x="3286116" y="3143273"/>
            <a:ext cx="1143008" cy="1428760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Lightning Bolt 31"/>
          <p:cNvSpPr/>
          <p:nvPr/>
        </p:nvSpPr>
        <p:spPr>
          <a:xfrm flipH="1">
            <a:off x="4714876" y="3143273"/>
            <a:ext cx="642942" cy="1500198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Lightning Bolt 32"/>
          <p:cNvSpPr/>
          <p:nvPr/>
        </p:nvSpPr>
        <p:spPr>
          <a:xfrm rot="19363916">
            <a:off x="2639863" y="3774286"/>
            <a:ext cx="1233681" cy="1543130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Rectangle 33"/>
          <p:cNvSpPr/>
          <p:nvPr/>
        </p:nvSpPr>
        <p:spPr>
          <a:xfrm>
            <a:off x="3428992" y="4321175"/>
            <a:ext cx="2286016" cy="536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Unutarnji čimbenici</a:t>
            </a:r>
            <a:endParaRPr lang="hr-HR" dirty="0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rot="5400000" flipH="1" flipV="1">
            <a:off x="3876686" y="3625067"/>
            <a:ext cx="1391422" cy="794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3821901" y="1820876"/>
            <a:ext cx="1500198" cy="1588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7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>Kako djeluju unutarnji i vanjski čimbenici?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Unutarnje sile - razlamaju, spuštaju i izdižu Zemljinu površinu (</a:t>
            </a:r>
            <a:r>
              <a:rPr lang="hr-HR" b="1" dirty="0" smtClean="0"/>
              <a:t>oblikuju</a:t>
            </a:r>
            <a:r>
              <a:rPr lang="hr-HR" dirty="0" smtClean="0"/>
              <a:t> reljef)</a:t>
            </a:r>
          </a:p>
          <a:p>
            <a:r>
              <a:rPr lang="hr-HR" dirty="0" smtClean="0"/>
              <a:t>vanjske sile i procesi uravnjuju Zemljinu površinu (</a:t>
            </a:r>
            <a:r>
              <a:rPr lang="hr-HR" b="1" dirty="0" smtClean="0"/>
              <a:t>preoblikuju</a:t>
            </a:r>
            <a:r>
              <a:rPr lang="hr-HR" dirty="0" smtClean="0"/>
              <a:t> reljef)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hlinkClick r:id="rId3"/>
              </a:rPr>
              <a:t>Gibanja magme ispod Zemljine kore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25" y="1490573"/>
            <a:ext cx="6696075" cy="331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59000" y="3959225"/>
            <a:ext cx="1809750" cy="723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Strujanje</a:t>
            </a:r>
            <a:r>
              <a:rPr lang="hr-HR" dirty="0" smtClean="0"/>
              <a:t> magme zbog topline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5295900" y="2873375"/>
            <a:ext cx="2232025" cy="965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/>
              <a:t>Pritisak</a:t>
            </a:r>
            <a:r>
              <a:rPr lang="hr-HR" dirty="0" smtClean="0"/>
              <a:t> magme na Zemljinu koru zbog topline i strujanja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228600" y="1546225"/>
            <a:ext cx="2714625" cy="723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Kora i gornji dio plašta </a:t>
            </a:r>
            <a:r>
              <a:rPr lang="hr-HR" b="1" dirty="0" smtClean="0"/>
              <a:t>- litosfera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5356225" y="1606550"/>
            <a:ext cx="2232025" cy="542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/>
              <a:t>Litosfera </a:t>
            </a:r>
            <a:r>
              <a:rPr lang="hr-HR" dirty="0" smtClean="0"/>
              <a:t>se lomi na ploče.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Litosfera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390900" cy="336078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Zemljina kora i gornji dio plašta</a:t>
            </a:r>
          </a:p>
          <a:p>
            <a:r>
              <a:rPr lang="hr-HR" dirty="0" smtClean="0"/>
              <a:t>dijelovi razlomljene Zemljine kore i gornjeg dijela plašta </a:t>
            </a:r>
            <a:r>
              <a:rPr lang="hr-HR" dirty="0" smtClean="0">
                <a:sym typeface="Wingdings" pitchFamily="2" charset="2"/>
              </a:rPr>
              <a:t> </a:t>
            </a:r>
            <a:r>
              <a:rPr lang="hr-HR" b="1" dirty="0" smtClean="0"/>
              <a:t>litosferne ploče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175" y="882650"/>
            <a:ext cx="5356225" cy="38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Gibanja litosfernih ploča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5019675" cy="3300463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Razmicanje – nova Zemljina kora - </a:t>
            </a:r>
            <a:r>
              <a:rPr lang="hr-HR" b="1" dirty="0" smtClean="0"/>
              <a:t>podmorski lanci, vulkanski otoci</a:t>
            </a:r>
          </a:p>
          <a:p>
            <a:pPr>
              <a:buNone/>
            </a:pPr>
            <a:r>
              <a:rPr lang="hr-HR" b="1" dirty="0" smtClean="0"/>
              <a:t>(Island, Havaji)</a:t>
            </a:r>
          </a:p>
          <a:p>
            <a:endParaRPr lang="hr-HR" dirty="0" smtClean="0"/>
          </a:p>
          <a:p>
            <a:r>
              <a:rPr lang="hr-HR" dirty="0" smtClean="0"/>
              <a:t>Podvlačenje - </a:t>
            </a:r>
            <a:r>
              <a:rPr lang="hr-HR" b="1" dirty="0" smtClean="0"/>
              <a:t>dubokomorski jarak, planinski lanci</a:t>
            </a:r>
          </a:p>
          <a:p>
            <a:pPr>
              <a:buNone/>
            </a:pPr>
            <a:r>
              <a:rPr lang="hr-HR" b="1" dirty="0" smtClean="0"/>
              <a:t>(Himalaja)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Smicanje - česti i snažni </a:t>
            </a:r>
            <a:r>
              <a:rPr lang="hr-HR" b="1" dirty="0" smtClean="0"/>
              <a:t>potresi</a:t>
            </a:r>
          </a:p>
          <a:p>
            <a:pPr>
              <a:buNone/>
            </a:pPr>
            <a:r>
              <a:rPr lang="hr-HR" b="1" dirty="0" smtClean="0"/>
              <a:t>(San Andreas)</a:t>
            </a: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64966"/>
          <a:stretch>
            <a:fillRect/>
          </a:stretch>
        </p:blipFill>
        <p:spPr bwMode="auto">
          <a:xfrm>
            <a:off x="5597525" y="991947"/>
            <a:ext cx="3425825" cy="13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37771" b="30501"/>
          <a:stretch>
            <a:fillRect/>
          </a:stretch>
        </p:blipFill>
        <p:spPr bwMode="auto">
          <a:xfrm>
            <a:off x="5610225" y="2451100"/>
            <a:ext cx="3425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68704" b="1636"/>
          <a:stretch>
            <a:fillRect/>
          </a:stretch>
        </p:blipFill>
        <p:spPr bwMode="auto">
          <a:xfrm>
            <a:off x="5568950" y="3717925"/>
            <a:ext cx="3425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882650"/>
            <a:ext cx="5356225" cy="38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761" t="4817" r="8434" b="67988"/>
          <a:stretch>
            <a:fillRect/>
          </a:stretch>
        </p:blipFill>
        <p:spPr bwMode="auto">
          <a:xfrm>
            <a:off x="482600" y="882650"/>
            <a:ext cx="3076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559175" y="1425575"/>
            <a:ext cx="530225" cy="2413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151" t="40793" r="7044" b="36544"/>
          <a:stretch>
            <a:fillRect/>
          </a:stretch>
        </p:blipFill>
        <p:spPr bwMode="auto">
          <a:xfrm>
            <a:off x="5416550" y="3114675"/>
            <a:ext cx="3076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4241800" y="1758949"/>
            <a:ext cx="482600" cy="180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rot="16200000" flipV="1">
            <a:off x="5914232" y="2074069"/>
            <a:ext cx="784225" cy="12969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68704" b="1636"/>
          <a:stretch>
            <a:fillRect/>
          </a:stretch>
        </p:blipFill>
        <p:spPr bwMode="auto">
          <a:xfrm>
            <a:off x="469900" y="3175000"/>
            <a:ext cx="3425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5" idx="0"/>
          </p:cNvCxnSpPr>
          <p:nvPr/>
        </p:nvCxnSpPr>
        <p:spPr>
          <a:xfrm rot="5400000" flipH="1" flipV="1">
            <a:off x="2050256" y="2463007"/>
            <a:ext cx="844550" cy="5794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86625" y="882650"/>
            <a:ext cx="1689100" cy="536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rId5"/>
              </a:rPr>
              <a:t>Island</a:t>
            </a:r>
            <a:endParaRPr lang="hr-HR" dirty="0"/>
          </a:p>
        </p:txBody>
      </p:sp>
      <p:sp>
        <p:nvSpPr>
          <p:cNvPr id="20" name="Rectangle 19"/>
          <p:cNvSpPr/>
          <p:nvPr/>
        </p:nvSpPr>
        <p:spPr>
          <a:xfrm>
            <a:off x="7286625" y="1485900"/>
            <a:ext cx="1689100" cy="536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rId6"/>
              </a:rPr>
              <a:t>Havaji</a:t>
            </a:r>
            <a:endParaRPr lang="hr-HR" dirty="0"/>
          </a:p>
        </p:txBody>
      </p:sp>
      <p:sp>
        <p:nvSpPr>
          <p:cNvPr id="21" name="Rectangle 20"/>
          <p:cNvSpPr/>
          <p:nvPr/>
        </p:nvSpPr>
        <p:spPr>
          <a:xfrm>
            <a:off x="7286625" y="2095465"/>
            <a:ext cx="1689100" cy="536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rId7"/>
              </a:rPr>
              <a:t>Himalaja</a:t>
            </a:r>
            <a:endParaRPr lang="hr-HR" dirty="0"/>
          </a:p>
        </p:txBody>
      </p:sp>
      <p:sp>
        <p:nvSpPr>
          <p:cNvPr id="25" name="Rectangle 24"/>
          <p:cNvSpPr/>
          <p:nvPr/>
        </p:nvSpPr>
        <p:spPr>
          <a:xfrm>
            <a:off x="168275" y="2873375"/>
            <a:ext cx="1689100" cy="536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rId8"/>
              </a:rPr>
              <a:t>San Andreas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704</Words>
  <Application>Microsoft Office PowerPoint</Application>
  <PresentationFormat>On-screen Show (16:9)</PresentationFormat>
  <Paragraphs>123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Nemirna Zemlja</vt:lpstr>
      <vt:lpstr>Kako su nastali kontinenti?</vt:lpstr>
      <vt:lpstr>Erupcija vulkana Krakatau</vt:lpstr>
      <vt:lpstr>Slide 4</vt:lpstr>
      <vt:lpstr>Kako djeluju unutarnji i vanjski čimbenici?</vt:lpstr>
      <vt:lpstr>Gibanja magme ispod Zemljine kore</vt:lpstr>
      <vt:lpstr>Litosfera</vt:lpstr>
      <vt:lpstr>Gibanja litosfernih ploča</vt:lpstr>
      <vt:lpstr>Slide 9</vt:lpstr>
      <vt:lpstr>Bore i rasjedi  Na mjestima jakog pritiska slojevi se stišću, pucaju, svijaju, pomiču. </vt:lpstr>
      <vt:lpstr>Ponavljanje</vt:lpstr>
      <vt:lpstr>Ponavljanje</vt:lpstr>
      <vt:lpstr>Ponavljanje</vt:lpstr>
      <vt:lpstr>Ponavljanje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14</cp:revision>
  <dcterms:created xsi:type="dcterms:W3CDTF">2019-03-27T12:00:31Z</dcterms:created>
  <dcterms:modified xsi:type="dcterms:W3CDTF">2019-05-30T06:41:37Z</dcterms:modified>
</cp:coreProperties>
</file>